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91" r:id="rId3"/>
    <p:sldId id="257" r:id="rId4"/>
    <p:sldId id="292" r:id="rId5"/>
    <p:sldId id="293" r:id="rId6"/>
    <p:sldId id="258" r:id="rId7"/>
    <p:sldId id="259" r:id="rId8"/>
    <p:sldId id="260" r:id="rId9"/>
    <p:sldId id="294" r:id="rId10"/>
    <p:sldId id="261" r:id="rId11"/>
    <p:sldId id="295" r:id="rId12"/>
    <p:sldId id="297" r:id="rId13"/>
    <p:sldId id="262" r:id="rId14"/>
    <p:sldId id="298" r:id="rId15"/>
    <p:sldId id="299" r:id="rId16"/>
    <p:sldId id="263" r:id="rId17"/>
    <p:sldId id="300" r:id="rId18"/>
    <p:sldId id="301" r:id="rId19"/>
    <p:sldId id="264" r:id="rId20"/>
    <p:sldId id="265" r:id="rId21"/>
    <p:sldId id="302" r:id="rId22"/>
    <p:sldId id="303" r:id="rId23"/>
    <p:sldId id="304" r:id="rId24"/>
    <p:sldId id="305" r:id="rId25"/>
    <p:sldId id="306" r:id="rId26"/>
    <p:sldId id="266" r:id="rId27"/>
    <p:sldId id="267" r:id="rId28"/>
    <p:sldId id="307" r:id="rId29"/>
    <p:sldId id="308" r:id="rId30"/>
    <p:sldId id="309" r:id="rId31"/>
    <p:sldId id="268" r:id="rId32"/>
    <p:sldId id="269" r:id="rId33"/>
    <p:sldId id="310" r:id="rId34"/>
    <p:sldId id="270" r:id="rId35"/>
    <p:sldId id="311" r:id="rId36"/>
    <p:sldId id="271" r:id="rId37"/>
    <p:sldId id="272" r:id="rId38"/>
    <p:sldId id="312" r:id="rId39"/>
    <p:sldId id="313" r:id="rId40"/>
    <p:sldId id="314" r:id="rId41"/>
    <p:sldId id="273" r:id="rId42"/>
    <p:sldId id="274" r:id="rId43"/>
    <p:sldId id="275" r:id="rId44"/>
    <p:sldId id="276" r:id="rId45"/>
    <p:sldId id="277" r:id="rId46"/>
    <p:sldId id="278" r:id="rId47"/>
    <p:sldId id="315" r:id="rId48"/>
    <p:sldId id="280" r:id="rId49"/>
    <p:sldId id="281" r:id="rId50"/>
    <p:sldId id="282" r:id="rId51"/>
    <p:sldId id="283" r:id="rId52"/>
    <p:sldId id="284" r:id="rId53"/>
    <p:sldId id="285" r:id="rId54"/>
    <p:sldId id="286" r:id="rId55"/>
    <p:sldId id="287" r:id="rId56"/>
    <p:sldId id="288" r:id="rId5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00FF"/>
    <a:srgbClr val="C8168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37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566D43-ED57-4F43-8ABF-56A4269AAD94}" type="datetimeFigureOut">
              <a:rPr lang="en-US" smtClean="0"/>
              <a:t>19-Apr-16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6DC8B-3A96-4A0F-8A2E-E6E6E19B82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3627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566D43-ED57-4F43-8ABF-56A4269AAD94}" type="datetimeFigureOut">
              <a:rPr lang="en-US" smtClean="0"/>
              <a:t>19-Apr-16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6DC8B-3A96-4A0F-8A2E-E6E6E19B82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3873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566D43-ED57-4F43-8ABF-56A4269AAD94}" type="datetimeFigureOut">
              <a:rPr lang="en-US" smtClean="0"/>
              <a:t>19-Apr-16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6DC8B-3A96-4A0F-8A2E-E6E6E19B82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8854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566D43-ED57-4F43-8ABF-56A4269AAD94}" type="datetimeFigureOut">
              <a:rPr lang="en-US" smtClean="0"/>
              <a:t>19-Apr-16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6DC8B-3A96-4A0F-8A2E-E6E6E19B82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9910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566D43-ED57-4F43-8ABF-56A4269AAD94}" type="datetimeFigureOut">
              <a:rPr lang="en-US" smtClean="0"/>
              <a:t>19-Apr-16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6DC8B-3A96-4A0F-8A2E-E6E6E19B82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6567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566D43-ED57-4F43-8ABF-56A4269AAD94}" type="datetimeFigureOut">
              <a:rPr lang="en-US" smtClean="0"/>
              <a:t>19-Apr-16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6DC8B-3A96-4A0F-8A2E-E6E6E19B82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7751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566D43-ED57-4F43-8ABF-56A4269AAD94}" type="datetimeFigureOut">
              <a:rPr lang="en-US" smtClean="0"/>
              <a:t>19-Apr-16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6DC8B-3A96-4A0F-8A2E-E6E6E19B82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2588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566D43-ED57-4F43-8ABF-56A4269AAD94}" type="datetimeFigureOut">
              <a:rPr lang="en-US" smtClean="0"/>
              <a:t>19-Apr-16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6DC8B-3A96-4A0F-8A2E-E6E6E19B82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2706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566D43-ED57-4F43-8ABF-56A4269AAD94}" type="datetimeFigureOut">
              <a:rPr lang="en-US" smtClean="0"/>
              <a:t>19-Apr-16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6DC8B-3A96-4A0F-8A2E-E6E6E19B82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6866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566D43-ED57-4F43-8ABF-56A4269AAD94}" type="datetimeFigureOut">
              <a:rPr lang="en-US" smtClean="0"/>
              <a:t>19-Apr-16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6DC8B-3A96-4A0F-8A2E-E6E6E19B82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41827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566D43-ED57-4F43-8ABF-56A4269AAD94}" type="datetimeFigureOut">
              <a:rPr lang="en-US" smtClean="0"/>
              <a:t>19-Apr-16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6DC8B-3A96-4A0F-8A2E-E6E6E19B82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3285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566D43-ED57-4F43-8ABF-56A4269AAD94}" type="datetimeFigureOut">
              <a:rPr lang="en-US" smtClean="0"/>
              <a:t>19-Apr-16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D6DC8B-3A96-4A0F-8A2E-E6E6E19B82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3659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718733" y="1507067"/>
            <a:ext cx="2760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Start Google </a:t>
            </a:r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Chrome...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89735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933"/>
    </mc:Choice>
    <mc:Fallback>
      <p:transition spd="slow" advTm="5933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390526" y="304800"/>
            <a:ext cx="304800" cy="963877"/>
          </a:xfrm>
          <a:prstGeom prst="roundRect">
            <a:avLst>
              <a:gd name="adj" fmla="val 29687"/>
            </a:avLst>
          </a:prstGeom>
          <a:noFill/>
          <a:ln w="47625">
            <a:solidFill>
              <a:srgbClr val="99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049073" y="2278063"/>
            <a:ext cx="2194454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drag this slider back and forth...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flipH="1" flipV="1">
            <a:off x="768351" y="1268677"/>
            <a:ext cx="615949" cy="1009386"/>
          </a:xfrm>
          <a:prstGeom prst="straightConnector1">
            <a:avLst/>
          </a:prstGeom>
          <a:ln w="44450">
            <a:solidFill>
              <a:srgbClr val="99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93871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202"/>
    </mc:Choice>
    <mc:Fallback>
      <p:transition spd="slow" advTm="10202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390526" y="304800"/>
            <a:ext cx="304800" cy="963877"/>
          </a:xfrm>
          <a:prstGeom prst="roundRect">
            <a:avLst>
              <a:gd name="adj" fmla="val 29687"/>
            </a:avLst>
          </a:prstGeom>
          <a:noFill/>
          <a:ln w="47625">
            <a:solidFill>
              <a:srgbClr val="99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049073" y="2278063"/>
            <a:ext cx="2194454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drag this slider back and forth...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flipH="1" flipV="1">
            <a:off x="768351" y="1268677"/>
            <a:ext cx="615949" cy="1009386"/>
          </a:xfrm>
          <a:prstGeom prst="straightConnector1">
            <a:avLst/>
          </a:prstGeom>
          <a:ln w="44450">
            <a:solidFill>
              <a:srgbClr val="99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399088" y="2601228"/>
            <a:ext cx="2194454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...and you’ll see the position update on the map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37131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56"/>
    </mc:Choice>
    <mc:Fallback>
      <p:transition spd="slow" advTm="4056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390526" y="304800"/>
            <a:ext cx="304800" cy="963877"/>
          </a:xfrm>
          <a:prstGeom prst="roundRect">
            <a:avLst>
              <a:gd name="adj" fmla="val 29687"/>
            </a:avLst>
          </a:prstGeom>
          <a:noFill/>
          <a:ln w="47625">
            <a:solidFill>
              <a:srgbClr val="99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049073" y="2278063"/>
            <a:ext cx="2194454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drag this slider back and forth...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flipH="1" flipV="1">
            <a:off x="768351" y="1268677"/>
            <a:ext cx="615949" cy="1009386"/>
          </a:xfrm>
          <a:prstGeom prst="straightConnector1">
            <a:avLst/>
          </a:prstGeom>
          <a:ln w="44450">
            <a:solidFill>
              <a:srgbClr val="99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399088" y="2601228"/>
            <a:ext cx="2194454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...and you’ll see the position update on the map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573073" y="4632326"/>
            <a:ext cx="2999052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let’s focus on the period 00:00 – 03:00...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49941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680"/>
    </mc:Choice>
    <mc:Fallback>
      <p:transition spd="slow" advTm="4680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4377002" y="730361"/>
            <a:ext cx="990599" cy="306543"/>
          </a:xfrm>
          <a:prstGeom prst="roundRect">
            <a:avLst>
              <a:gd name="adj" fmla="val 29687"/>
            </a:avLst>
          </a:prstGeom>
          <a:noFill/>
          <a:ln w="47625">
            <a:solidFill>
              <a:srgbClr val="99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74373" y="2001838"/>
            <a:ext cx="2194454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...by setting the upper time boundary to 03:00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2362200" y="1036905"/>
            <a:ext cx="1876425" cy="964933"/>
          </a:xfrm>
          <a:prstGeom prst="straightConnector1">
            <a:avLst/>
          </a:prstGeom>
          <a:ln w="44450">
            <a:solidFill>
              <a:srgbClr val="99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18362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873"/>
    </mc:Choice>
    <mc:Fallback>
      <p:transition spd="slow" advTm="4873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3743325" y="-56088"/>
            <a:ext cx="990599" cy="306543"/>
          </a:xfrm>
          <a:prstGeom prst="roundRect">
            <a:avLst>
              <a:gd name="adj" fmla="val 29687"/>
            </a:avLst>
          </a:prstGeom>
          <a:noFill/>
          <a:ln w="47625">
            <a:solidFill>
              <a:srgbClr val="99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74372" y="2001838"/>
            <a:ext cx="267837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...on the 28</a:t>
            </a:r>
            <a:r>
              <a:rPr lang="en-US" baseline="30000" smtClean="0"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 of June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2362200" y="342530"/>
            <a:ext cx="1533525" cy="1659309"/>
          </a:xfrm>
          <a:prstGeom prst="straightConnector1">
            <a:avLst/>
          </a:prstGeom>
          <a:ln w="44450">
            <a:solidFill>
              <a:srgbClr val="99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94238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736"/>
    </mc:Choice>
    <mc:Fallback>
      <p:transition spd="slow" advTm="3736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5791200" y="-56088"/>
            <a:ext cx="990599" cy="306543"/>
          </a:xfrm>
          <a:prstGeom prst="roundRect">
            <a:avLst>
              <a:gd name="adj" fmla="val 29687"/>
            </a:avLst>
          </a:prstGeom>
          <a:noFill/>
          <a:ln w="47625">
            <a:solidFill>
              <a:srgbClr val="99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74372" y="2001838"/>
            <a:ext cx="2748228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...then click here to confirm loading the data.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2362200" y="264665"/>
            <a:ext cx="3333750" cy="1737175"/>
          </a:xfrm>
          <a:prstGeom prst="straightConnector1">
            <a:avLst/>
          </a:prstGeom>
          <a:ln w="44450">
            <a:solidFill>
              <a:srgbClr val="99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72236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97"/>
    </mc:Choice>
    <mc:Fallback>
      <p:transition spd="slow" advTm="3497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4610101" y="266700"/>
            <a:ext cx="304800" cy="963877"/>
          </a:xfrm>
          <a:prstGeom prst="roundRect">
            <a:avLst>
              <a:gd name="adj" fmla="val 29687"/>
            </a:avLst>
          </a:prstGeom>
          <a:noFill/>
          <a:ln w="47625">
            <a:solidFill>
              <a:srgbClr val="99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981075" y="3509963"/>
            <a:ext cx="2424377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so it’s about 01:50 in the morning now...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3162300" y="1230577"/>
            <a:ext cx="1314450" cy="2245587"/>
          </a:xfrm>
          <a:prstGeom prst="straightConnector1">
            <a:avLst/>
          </a:prstGeom>
          <a:ln w="44450">
            <a:solidFill>
              <a:srgbClr val="99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ounded Rectangle 8"/>
          <p:cNvSpPr/>
          <p:nvPr/>
        </p:nvSpPr>
        <p:spPr>
          <a:xfrm>
            <a:off x="4610101" y="1604301"/>
            <a:ext cx="304800" cy="963877"/>
          </a:xfrm>
          <a:prstGeom prst="roundRect">
            <a:avLst>
              <a:gd name="adj" fmla="val 29687"/>
            </a:avLst>
          </a:prstGeom>
          <a:noFill/>
          <a:ln w="47625">
            <a:solidFill>
              <a:srgbClr val="99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3314700" y="2568178"/>
            <a:ext cx="1095375" cy="1060387"/>
          </a:xfrm>
          <a:prstGeom prst="straightConnector1">
            <a:avLst/>
          </a:prstGeom>
          <a:ln w="44450">
            <a:solidFill>
              <a:srgbClr val="99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3303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665"/>
    </mc:Choice>
    <mc:Fallback>
      <p:transition spd="slow" advTm="10665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9810751" y="2324100"/>
            <a:ext cx="304800" cy="474001"/>
          </a:xfrm>
          <a:prstGeom prst="roundRect">
            <a:avLst>
              <a:gd name="adj" fmla="val 29687"/>
            </a:avLst>
          </a:prstGeom>
          <a:noFill/>
          <a:ln w="47625">
            <a:solidFill>
              <a:srgbClr val="99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981075" y="3509963"/>
            <a:ext cx="2424377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...and the bird is currently here.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3162300" y="2600325"/>
            <a:ext cx="6543675" cy="875840"/>
          </a:xfrm>
          <a:prstGeom prst="straightConnector1">
            <a:avLst/>
          </a:prstGeom>
          <a:ln w="44450">
            <a:solidFill>
              <a:srgbClr val="99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35580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863"/>
    </mc:Choice>
    <mc:Fallback>
      <p:transition spd="slow" advTm="3863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81075" y="3509963"/>
            <a:ext cx="3057525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Let’s find out what it’s doing by showing some additional variables, such as Altitude...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57153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921"/>
    </mc:Choice>
    <mc:Fallback>
      <p:transition spd="slow" advTm="5921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52500" y="4618039"/>
            <a:ext cx="305752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...Temperature...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47352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376"/>
    </mc:Choice>
    <mc:Fallback>
      <p:transition spd="slow" advTm="4376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801811" y="1846352"/>
            <a:ext cx="21944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Select bird tracker ID 355 here...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3098799" y="1010974"/>
            <a:ext cx="897466" cy="292629"/>
          </a:xfrm>
          <a:prstGeom prst="roundRect">
            <a:avLst>
              <a:gd name="adj" fmla="val 29687"/>
            </a:avLst>
          </a:prstGeom>
          <a:noFill/>
          <a:ln w="47625">
            <a:solidFill>
              <a:srgbClr val="99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3035298" y="1417903"/>
            <a:ext cx="190500" cy="457200"/>
          </a:xfrm>
          <a:prstGeom prst="straightConnector1">
            <a:avLst/>
          </a:prstGeom>
          <a:ln w="44450">
            <a:solidFill>
              <a:srgbClr val="99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15844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424"/>
    </mc:Choice>
    <mc:Fallback>
      <p:transition spd="slow" advTm="6424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81074" y="5700713"/>
            <a:ext cx="632460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and Speed.</a:t>
            </a:r>
            <a:endParaRPr lang="en-US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59625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185"/>
    </mc:Choice>
    <mc:Fallback>
      <p:transition spd="slow" advTm="5185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81074" y="5700713"/>
            <a:ext cx="6324601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and Speed. FYI speed comes in 2 flavors: one is reported by the GPS sensor, the other is calculated from the change in position.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61121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744"/>
    </mc:Choice>
    <mc:Fallback>
      <p:transition spd="slow" advTm="8744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4162426" y="408428"/>
            <a:ext cx="1609724" cy="5030347"/>
          </a:xfrm>
          <a:prstGeom prst="roundRect">
            <a:avLst>
              <a:gd name="adj" fmla="val 6610"/>
            </a:avLst>
          </a:prstGeom>
          <a:noFill/>
          <a:ln w="47625">
            <a:solidFill>
              <a:srgbClr val="99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30850" y="5744943"/>
            <a:ext cx="2907638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...these two periods seem to have more or less the same behavior...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3138488" y="5530849"/>
            <a:ext cx="371476" cy="384859"/>
          </a:xfrm>
          <a:prstGeom prst="straightConnector1">
            <a:avLst/>
          </a:prstGeom>
          <a:ln w="44450">
            <a:solidFill>
              <a:srgbClr val="99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ounded Rectangle 8"/>
          <p:cNvSpPr/>
          <p:nvPr/>
        </p:nvSpPr>
        <p:spPr>
          <a:xfrm>
            <a:off x="3509964" y="408427"/>
            <a:ext cx="319086" cy="5030347"/>
          </a:xfrm>
          <a:prstGeom prst="roundRect">
            <a:avLst>
              <a:gd name="adj" fmla="val 22531"/>
            </a:avLst>
          </a:prstGeom>
          <a:noFill/>
          <a:ln w="47625">
            <a:solidFill>
              <a:srgbClr val="99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---</a:t>
            </a:r>
            <a:endParaRPr lang="en-US"/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3290888" y="5553760"/>
            <a:ext cx="933979" cy="514349"/>
          </a:xfrm>
          <a:prstGeom prst="straightConnector1">
            <a:avLst/>
          </a:prstGeom>
          <a:ln w="44450">
            <a:solidFill>
              <a:srgbClr val="99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90773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801"/>
    </mc:Choice>
    <mc:Fallback>
      <p:transition spd="slow" advTm="7801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4162426" y="408428"/>
            <a:ext cx="1609724" cy="5030347"/>
          </a:xfrm>
          <a:prstGeom prst="roundRect">
            <a:avLst>
              <a:gd name="adj" fmla="val 6610"/>
            </a:avLst>
          </a:prstGeom>
          <a:noFill/>
          <a:ln w="47625">
            <a:solidFill>
              <a:srgbClr val="99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30850" y="5744943"/>
            <a:ext cx="2907638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...these two periods seem to have more or less the same behavior...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3138488" y="5530849"/>
            <a:ext cx="371476" cy="384859"/>
          </a:xfrm>
          <a:prstGeom prst="straightConnector1">
            <a:avLst/>
          </a:prstGeom>
          <a:ln w="44450">
            <a:solidFill>
              <a:srgbClr val="99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ounded Rectangle 8"/>
          <p:cNvSpPr/>
          <p:nvPr/>
        </p:nvSpPr>
        <p:spPr>
          <a:xfrm>
            <a:off x="3509964" y="408427"/>
            <a:ext cx="319086" cy="5030347"/>
          </a:xfrm>
          <a:prstGeom prst="roundRect">
            <a:avLst>
              <a:gd name="adj" fmla="val 22531"/>
            </a:avLst>
          </a:prstGeom>
          <a:noFill/>
          <a:ln w="47625">
            <a:solidFill>
              <a:srgbClr val="99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---</a:t>
            </a:r>
            <a:endParaRPr lang="en-US"/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3290888" y="5553760"/>
            <a:ext cx="933979" cy="514349"/>
          </a:xfrm>
          <a:prstGeom prst="straightConnector1">
            <a:avLst/>
          </a:prstGeom>
          <a:ln w="44450">
            <a:solidFill>
              <a:srgbClr val="99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489583" y="5509992"/>
            <a:ext cx="2907638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similar altitude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similar temperature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similar speed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similar location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49979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465"/>
    </mc:Choice>
    <mc:Fallback>
      <p:transition spd="slow" advTm="9465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34999" y="5596235"/>
            <a:ext cx="6434667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...let’s see if the bird’s behavior is the same as well, by introducing some more data, from yet another sensor on the tracker, namely the accelerometer.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79799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802"/>
    </mc:Choice>
    <mc:Fallback>
      <p:transition spd="slow" advTm="14802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50334" y="5596235"/>
            <a:ext cx="5274734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Accelerometer data is collected in bursts of up to 2 seconds. The gray lines in the Timeline widget each represent 1 burst.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6028267" y="846667"/>
            <a:ext cx="685800" cy="4876801"/>
          </a:xfrm>
          <a:prstGeom prst="straightConnector1">
            <a:avLst/>
          </a:prstGeom>
          <a:ln w="44450">
            <a:solidFill>
              <a:srgbClr val="99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20098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361"/>
    </mc:Choice>
    <mc:Fallback>
      <p:transition spd="slow" advTm="10361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24000" y="5963315"/>
            <a:ext cx="33104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Click here to enable the Accelerometer widget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1100137" y="897467"/>
            <a:ext cx="1168929" cy="307577"/>
          </a:xfrm>
          <a:prstGeom prst="roundRect">
            <a:avLst>
              <a:gd name="adj" fmla="val 29687"/>
            </a:avLst>
          </a:prstGeom>
          <a:noFill/>
          <a:ln w="47625">
            <a:solidFill>
              <a:srgbClr val="99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/>
          <p:nvPr/>
        </p:nvCxnSpPr>
        <p:spPr>
          <a:xfrm flipH="1" flipV="1">
            <a:off x="1320535" y="1311931"/>
            <a:ext cx="1380332" cy="4716336"/>
          </a:xfrm>
          <a:prstGeom prst="straightConnector1">
            <a:avLst/>
          </a:prstGeom>
          <a:ln w="44450">
            <a:solidFill>
              <a:srgbClr val="99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78634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530"/>
    </mc:Choice>
    <mc:Fallback>
      <p:transition spd="slow" advTm="10530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21122" y="1807150"/>
            <a:ext cx="2424377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Set the time slider to 01:14...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3238501" y="241167"/>
            <a:ext cx="304800" cy="963877"/>
          </a:xfrm>
          <a:prstGeom prst="roundRect">
            <a:avLst>
              <a:gd name="adj" fmla="val 29687"/>
            </a:avLst>
          </a:prstGeom>
          <a:noFill/>
          <a:ln w="47625">
            <a:solidFill>
              <a:srgbClr val="99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2946269" y="1297119"/>
            <a:ext cx="292232" cy="602104"/>
          </a:xfrm>
          <a:prstGeom prst="straightConnector1">
            <a:avLst/>
          </a:prstGeom>
          <a:ln w="44450">
            <a:solidFill>
              <a:srgbClr val="99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07560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312"/>
    </mc:Choice>
    <mc:Fallback>
      <p:transition spd="slow" advTm="8312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61856" y="1756240"/>
            <a:ext cx="33936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This is the accelerometer data that was recorded at that time.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3458635" y="5575961"/>
            <a:ext cx="918632" cy="1121172"/>
          </a:xfrm>
          <a:prstGeom prst="roundRect">
            <a:avLst>
              <a:gd name="adj" fmla="val 14940"/>
            </a:avLst>
          </a:prstGeom>
          <a:noFill/>
          <a:ln w="47625">
            <a:solidFill>
              <a:srgbClr val="99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2738837" y="2563438"/>
            <a:ext cx="719798" cy="2851656"/>
          </a:xfrm>
          <a:prstGeom prst="straightConnector1">
            <a:avLst/>
          </a:prstGeom>
          <a:ln w="44450">
            <a:solidFill>
              <a:srgbClr val="99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8889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513"/>
    </mc:Choice>
    <mc:Fallback>
      <p:transition spd="slow" advTm="9513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458635" y="1594071"/>
            <a:ext cx="40004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FYI the green line represents vertical movement; the smoothness of the signal suggests wave action.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3458635" y="5575961"/>
            <a:ext cx="918632" cy="1121172"/>
          </a:xfrm>
          <a:prstGeom prst="roundRect">
            <a:avLst>
              <a:gd name="adj" fmla="val 14940"/>
            </a:avLst>
          </a:prstGeom>
          <a:noFill/>
          <a:ln w="47625">
            <a:solidFill>
              <a:srgbClr val="99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2738837" y="2563438"/>
            <a:ext cx="719798" cy="2851656"/>
          </a:xfrm>
          <a:prstGeom prst="straightConnector1">
            <a:avLst/>
          </a:prstGeom>
          <a:ln w="44450">
            <a:solidFill>
              <a:srgbClr val="99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7587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809"/>
    </mc:Choice>
    <mc:Fallback>
      <p:transition spd="slow" advTm="9809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Rounded Rectangle 10"/>
          <p:cNvSpPr/>
          <p:nvPr/>
        </p:nvSpPr>
        <p:spPr>
          <a:xfrm>
            <a:off x="3911599" y="1010974"/>
            <a:ext cx="1533526" cy="292629"/>
          </a:xfrm>
          <a:prstGeom prst="roundRect">
            <a:avLst>
              <a:gd name="adj" fmla="val 29687"/>
            </a:avLst>
          </a:prstGeom>
          <a:noFill/>
          <a:ln w="47625">
            <a:solidFill>
              <a:srgbClr val="99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3130548" y="1846352"/>
            <a:ext cx="21944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...select start date/time here...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4364035" y="1417903"/>
            <a:ext cx="190500" cy="457200"/>
          </a:xfrm>
          <a:prstGeom prst="straightConnector1">
            <a:avLst/>
          </a:prstGeom>
          <a:ln w="44450">
            <a:solidFill>
              <a:srgbClr val="99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78293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265"/>
    </mc:Choice>
    <mc:Fallback>
      <p:transition spd="slow" advTm="6265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585635" y="1763404"/>
            <a:ext cx="33936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We can now annotate this behavior as “floating on waves”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3458635" y="5575961"/>
            <a:ext cx="918632" cy="1121172"/>
          </a:xfrm>
          <a:prstGeom prst="roundRect">
            <a:avLst>
              <a:gd name="adj" fmla="val 14940"/>
            </a:avLst>
          </a:prstGeom>
          <a:noFill/>
          <a:ln w="47625">
            <a:solidFill>
              <a:srgbClr val="99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2738837" y="2563438"/>
            <a:ext cx="719798" cy="2851656"/>
          </a:xfrm>
          <a:prstGeom prst="straightConnector1">
            <a:avLst/>
          </a:prstGeom>
          <a:ln w="44450">
            <a:solidFill>
              <a:srgbClr val="99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29684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216"/>
    </mc:Choice>
    <mc:Fallback>
      <p:transition spd="slow" advTm="4216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033705" y="1717037"/>
            <a:ext cx="2424377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Enable Annotations widget...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1219199" y="594387"/>
            <a:ext cx="1032933" cy="294613"/>
          </a:xfrm>
          <a:prstGeom prst="roundRect">
            <a:avLst>
              <a:gd name="adj" fmla="val 29687"/>
            </a:avLst>
          </a:prstGeom>
          <a:noFill/>
          <a:ln w="47625">
            <a:solidFill>
              <a:srgbClr val="99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/>
          <p:nvPr/>
        </p:nvCxnSpPr>
        <p:spPr>
          <a:xfrm flipH="1" flipV="1">
            <a:off x="2252133" y="889000"/>
            <a:ext cx="1888067" cy="982133"/>
          </a:xfrm>
          <a:prstGeom prst="straightConnector1">
            <a:avLst/>
          </a:prstGeom>
          <a:ln w="44450">
            <a:solidFill>
              <a:srgbClr val="99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55467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482"/>
    </mc:Choice>
    <mc:Fallback>
      <p:transition spd="slow" advTm="10482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698315" y="1018449"/>
            <a:ext cx="19409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Click ‘Configure classes’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8445500" y="334302"/>
            <a:ext cx="800099" cy="317632"/>
          </a:xfrm>
          <a:prstGeom prst="roundRect">
            <a:avLst>
              <a:gd name="adj" fmla="val 29687"/>
            </a:avLst>
          </a:prstGeom>
          <a:noFill/>
          <a:ln w="47625">
            <a:solidFill>
              <a:srgbClr val="99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8445500" y="713911"/>
            <a:ext cx="223308" cy="272325"/>
          </a:xfrm>
          <a:prstGeom prst="straightConnector1">
            <a:avLst/>
          </a:prstGeom>
          <a:ln w="44450">
            <a:solidFill>
              <a:srgbClr val="99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43019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121"/>
    </mc:Choice>
    <mc:Fallback>
      <p:transition spd="slow" advTm="9121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439583" y="2933246"/>
            <a:ext cx="1488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Click ‘Add’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4703234" y="2247769"/>
            <a:ext cx="512234" cy="317632"/>
          </a:xfrm>
          <a:prstGeom prst="roundRect">
            <a:avLst>
              <a:gd name="adj" fmla="val 29687"/>
            </a:avLst>
          </a:prstGeom>
          <a:noFill/>
          <a:ln w="47625">
            <a:solidFill>
              <a:srgbClr val="99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4591580" y="2629194"/>
            <a:ext cx="223308" cy="272325"/>
          </a:xfrm>
          <a:prstGeom prst="straightConnector1">
            <a:avLst/>
          </a:prstGeom>
          <a:ln w="44450">
            <a:solidFill>
              <a:srgbClr val="99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82972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36"/>
    </mc:Choice>
    <mc:Fallback>
      <p:transition spd="slow" advTm="3536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883811" y="3504703"/>
            <a:ext cx="1703255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Set the color and label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5109633" y="2546086"/>
            <a:ext cx="1477433" cy="357981"/>
          </a:xfrm>
          <a:prstGeom prst="roundRect">
            <a:avLst>
              <a:gd name="adj" fmla="val 29687"/>
            </a:avLst>
          </a:prstGeom>
          <a:noFill/>
          <a:ln w="47625">
            <a:solidFill>
              <a:srgbClr val="99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5190067" y="2979770"/>
            <a:ext cx="185208" cy="449230"/>
          </a:xfrm>
          <a:prstGeom prst="straightConnector1">
            <a:avLst/>
          </a:prstGeom>
          <a:ln w="44450">
            <a:solidFill>
              <a:srgbClr val="99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45664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321"/>
    </mc:Choice>
    <mc:Fallback>
      <p:transition spd="slow" advTm="12321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934611" y="3386733"/>
            <a:ext cx="1703255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Close the ClassificationsWidget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81711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16"/>
    </mc:Choice>
    <mc:Fallback>
      <p:transition spd="slow" advTm="2416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484034" y="2997908"/>
            <a:ext cx="2781299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You can now annotate the data by left-clicking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3484034" y="5594086"/>
            <a:ext cx="876300" cy="1196181"/>
          </a:xfrm>
          <a:prstGeom prst="roundRect">
            <a:avLst>
              <a:gd name="adj" fmla="val 10363"/>
            </a:avLst>
          </a:prstGeom>
          <a:noFill/>
          <a:ln w="47625">
            <a:solidFill>
              <a:srgbClr val="99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3922184" y="3644239"/>
            <a:ext cx="107949" cy="1882114"/>
          </a:xfrm>
          <a:prstGeom prst="straightConnector1">
            <a:avLst/>
          </a:prstGeom>
          <a:ln w="44450">
            <a:solidFill>
              <a:srgbClr val="99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19180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441"/>
    </mc:Choice>
    <mc:Fallback>
      <p:transition spd="slow" advTm="10441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181078" y="4429919"/>
            <a:ext cx="1703255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Note blue color here...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3329517" y="6496050"/>
            <a:ext cx="1210734" cy="288925"/>
          </a:xfrm>
          <a:prstGeom prst="roundRect">
            <a:avLst>
              <a:gd name="adj" fmla="val 29687"/>
            </a:avLst>
          </a:prstGeom>
          <a:noFill/>
          <a:ln w="47625">
            <a:solidFill>
              <a:srgbClr val="99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4385733" y="5076250"/>
            <a:ext cx="440267" cy="1358417"/>
          </a:xfrm>
          <a:prstGeom prst="straightConnector1">
            <a:avLst/>
          </a:prstGeom>
          <a:ln w="44450">
            <a:solidFill>
              <a:srgbClr val="99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71453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857"/>
    </mc:Choice>
    <mc:Fallback>
      <p:transition spd="slow" advTm="7857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181078" y="4429919"/>
            <a:ext cx="170325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...here...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9392707" y="4258733"/>
            <a:ext cx="827617" cy="372535"/>
          </a:xfrm>
          <a:prstGeom prst="roundRect">
            <a:avLst>
              <a:gd name="adj" fmla="val 29687"/>
            </a:avLst>
          </a:prstGeom>
          <a:noFill/>
          <a:ln w="47625">
            <a:solidFill>
              <a:srgbClr val="99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5715000" y="4538133"/>
            <a:ext cx="3352800" cy="93135"/>
          </a:xfrm>
          <a:prstGeom prst="straightConnector1">
            <a:avLst/>
          </a:prstGeom>
          <a:ln w="44450">
            <a:solidFill>
              <a:srgbClr val="99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34125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01"/>
    </mc:Choice>
    <mc:Fallback>
      <p:transition spd="slow" advTm="3401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986344" y="4360333"/>
            <a:ext cx="21265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...underneath the time slider here...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3237441" y="366447"/>
            <a:ext cx="343960" cy="319353"/>
          </a:xfrm>
          <a:prstGeom prst="roundRect">
            <a:avLst>
              <a:gd name="adj" fmla="val 17379"/>
            </a:avLst>
          </a:prstGeom>
          <a:noFill/>
          <a:ln w="47625">
            <a:solidFill>
              <a:srgbClr val="99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/>
          <p:nvPr/>
        </p:nvCxnSpPr>
        <p:spPr>
          <a:xfrm flipH="1" flipV="1">
            <a:off x="3581401" y="777875"/>
            <a:ext cx="1007533" cy="3590926"/>
          </a:xfrm>
          <a:prstGeom prst="straightConnector1">
            <a:avLst/>
          </a:prstGeom>
          <a:ln w="44450">
            <a:solidFill>
              <a:srgbClr val="99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58449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600"/>
    </mc:Choice>
    <mc:Fallback>
      <p:transition spd="slow" advTm="4600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5398024" y="1010974"/>
            <a:ext cx="1533526" cy="292629"/>
          </a:xfrm>
          <a:prstGeom prst="roundRect">
            <a:avLst>
              <a:gd name="adj" fmla="val 29687"/>
            </a:avLst>
          </a:prstGeom>
          <a:noFill/>
          <a:ln w="47625">
            <a:solidFill>
              <a:srgbClr val="99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616973" y="1846352"/>
            <a:ext cx="21944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...select end date/time here...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5850460" y="1417903"/>
            <a:ext cx="190500" cy="457200"/>
          </a:xfrm>
          <a:prstGeom prst="straightConnector1">
            <a:avLst/>
          </a:prstGeom>
          <a:ln w="44450">
            <a:solidFill>
              <a:srgbClr val="99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50984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352"/>
    </mc:Choice>
    <mc:Fallback>
      <p:transition spd="slow" advTm="5352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986344" y="4360333"/>
            <a:ext cx="2126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...and in this list.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7546974" y="597296"/>
            <a:ext cx="4645026" cy="319353"/>
          </a:xfrm>
          <a:prstGeom prst="roundRect">
            <a:avLst>
              <a:gd name="adj" fmla="val 17379"/>
            </a:avLst>
          </a:prstGeom>
          <a:noFill/>
          <a:ln w="47625">
            <a:solidFill>
              <a:srgbClr val="99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4588935" y="982133"/>
            <a:ext cx="2895598" cy="3386668"/>
          </a:xfrm>
          <a:prstGeom prst="straightConnector1">
            <a:avLst/>
          </a:prstGeom>
          <a:ln w="44450">
            <a:solidFill>
              <a:srgbClr val="99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53469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985"/>
    </mc:Choice>
    <mc:Fallback>
      <p:transition spd="slow" advTm="6985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910144" y="3001893"/>
            <a:ext cx="3091789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Repeat steps to annotate these bursts as well.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4258005" y="5534322"/>
            <a:ext cx="1727928" cy="1205145"/>
          </a:xfrm>
          <a:prstGeom prst="roundRect">
            <a:avLst>
              <a:gd name="adj" fmla="val 8611"/>
            </a:avLst>
          </a:prstGeom>
          <a:noFill/>
          <a:ln w="47625">
            <a:solidFill>
              <a:srgbClr val="99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4334933" y="3602038"/>
            <a:ext cx="194734" cy="1889454"/>
          </a:xfrm>
          <a:prstGeom prst="straightConnector1">
            <a:avLst/>
          </a:prstGeom>
          <a:ln w="44450">
            <a:solidFill>
              <a:srgbClr val="99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0604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058"/>
    </mc:Choice>
    <mc:Fallback>
      <p:transition spd="slow" advTm="18058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743404" y="1638759"/>
            <a:ext cx="50645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The next burst is really different, with respect to Speed, Temperature and Accelerometer, so we need a new class.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3394041" y="5534322"/>
            <a:ext cx="1050959" cy="1205145"/>
          </a:xfrm>
          <a:prstGeom prst="roundRect">
            <a:avLst>
              <a:gd name="adj" fmla="val 8611"/>
            </a:avLst>
          </a:prstGeom>
          <a:noFill/>
          <a:ln w="47625">
            <a:solidFill>
              <a:srgbClr val="99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>
            <a:stCxn id="5" idx="2"/>
          </p:cNvCxnSpPr>
          <p:nvPr/>
        </p:nvCxnSpPr>
        <p:spPr>
          <a:xfrm flipH="1">
            <a:off x="3910145" y="2562089"/>
            <a:ext cx="365521" cy="2898911"/>
          </a:xfrm>
          <a:prstGeom prst="straightConnector1">
            <a:avLst/>
          </a:prstGeom>
          <a:ln w="44450">
            <a:solidFill>
              <a:srgbClr val="99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22851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995"/>
    </mc:Choice>
    <mc:Fallback>
      <p:transition spd="slow" advTm="20995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08710" y="1678672"/>
            <a:ext cx="2833557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Define new class “flapping”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4706737" y="2582132"/>
            <a:ext cx="2193595" cy="245736"/>
          </a:xfrm>
          <a:prstGeom prst="roundRect">
            <a:avLst>
              <a:gd name="adj" fmla="val 8611"/>
            </a:avLst>
          </a:prstGeom>
          <a:noFill/>
          <a:ln w="47625">
            <a:solidFill>
              <a:srgbClr val="99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3581400" y="2048004"/>
            <a:ext cx="1034389" cy="534128"/>
          </a:xfrm>
          <a:prstGeom prst="straightConnector1">
            <a:avLst/>
          </a:prstGeom>
          <a:ln w="44450">
            <a:solidFill>
              <a:srgbClr val="99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61912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072"/>
    </mc:Choice>
    <mc:Fallback>
      <p:transition spd="slow" advTm="7072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23478" y="3036713"/>
            <a:ext cx="34897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Annotate this behavior as an instance of “flapping”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3411338" y="5542789"/>
            <a:ext cx="1050595" cy="1205145"/>
          </a:xfrm>
          <a:prstGeom prst="roundRect">
            <a:avLst>
              <a:gd name="adj" fmla="val 8611"/>
            </a:avLst>
          </a:prstGeom>
          <a:noFill/>
          <a:ln w="47625">
            <a:solidFill>
              <a:srgbClr val="99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3234267" y="3683044"/>
            <a:ext cx="448733" cy="1816915"/>
          </a:xfrm>
          <a:prstGeom prst="straightConnector1">
            <a:avLst/>
          </a:prstGeom>
          <a:ln w="44450">
            <a:solidFill>
              <a:srgbClr val="99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51359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082"/>
    </mc:Choice>
    <mc:Fallback>
      <p:transition spd="slow" advTm="14082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23478" y="3036713"/>
            <a:ext cx="34897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Annotate this behavior as an instance of “flapping”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3411338" y="5542789"/>
            <a:ext cx="1050595" cy="1205145"/>
          </a:xfrm>
          <a:prstGeom prst="roundRect">
            <a:avLst>
              <a:gd name="adj" fmla="val 8611"/>
            </a:avLst>
          </a:prstGeom>
          <a:noFill/>
          <a:ln w="47625">
            <a:solidFill>
              <a:srgbClr val="99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3234267" y="3683044"/>
            <a:ext cx="448733" cy="1816915"/>
          </a:xfrm>
          <a:prstGeom prst="straightConnector1">
            <a:avLst/>
          </a:prstGeom>
          <a:ln w="44450">
            <a:solidFill>
              <a:srgbClr val="99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70511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600"/>
    </mc:Choice>
    <mc:Fallback>
      <p:transition spd="slow" advTm="5600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40410" y="1645088"/>
            <a:ext cx="36336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The next 40 minutes show Altitude, Temperature, and Speed values consistent with “floating”...</a:t>
            </a:r>
            <a:endParaRPr lang="en-US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4088673" y="1549400"/>
            <a:ext cx="1761795" cy="3813315"/>
          </a:xfrm>
          <a:prstGeom prst="roundRect">
            <a:avLst>
              <a:gd name="adj" fmla="val 8611"/>
            </a:avLst>
          </a:prstGeom>
          <a:noFill/>
          <a:ln w="47625">
            <a:solidFill>
              <a:srgbClr val="99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2822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549"/>
    </mc:Choice>
    <mc:Fallback>
      <p:transition spd="slow" advTm="26549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3462139" y="5581316"/>
            <a:ext cx="4090128" cy="1114909"/>
          </a:xfrm>
          <a:prstGeom prst="roundRect">
            <a:avLst>
              <a:gd name="adj" fmla="val 8611"/>
            </a:avLst>
          </a:prstGeom>
          <a:noFill/>
          <a:ln w="47625">
            <a:solidFill>
              <a:srgbClr val="99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08144" y="3028674"/>
            <a:ext cx="3261122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...but the accelerometer data suggests otherwise.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46602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880"/>
    </mc:Choice>
    <mc:Fallback>
      <p:transition spd="slow" advTm="11880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23478" y="3036713"/>
            <a:ext cx="34897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We need a new class, “standing”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4683522" y="2570990"/>
            <a:ext cx="2216811" cy="265344"/>
          </a:xfrm>
          <a:prstGeom prst="roundRect">
            <a:avLst>
              <a:gd name="adj" fmla="val 8611"/>
            </a:avLst>
          </a:prstGeom>
          <a:noFill/>
          <a:ln w="47625">
            <a:solidFill>
              <a:srgbClr val="99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3444478" y="2846213"/>
            <a:ext cx="1127522" cy="380999"/>
          </a:xfrm>
          <a:prstGeom prst="straightConnector1">
            <a:avLst/>
          </a:prstGeom>
          <a:ln w="44450">
            <a:solidFill>
              <a:srgbClr val="99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76785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834"/>
    </mc:Choice>
    <mc:Fallback>
      <p:transition spd="slow" advTm="17834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23477" y="3036713"/>
            <a:ext cx="39384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Now we can annotate this behavior as an instance of “standing”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3411338" y="5542789"/>
            <a:ext cx="1050595" cy="1205145"/>
          </a:xfrm>
          <a:prstGeom prst="roundRect">
            <a:avLst>
              <a:gd name="adj" fmla="val 8611"/>
            </a:avLst>
          </a:prstGeom>
          <a:noFill/>
          <a:ln w="47625">
            <a:solidFill>
              <a:srgbClr val="99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3234267" y="3683044"/>
            <a:ext cx="448733" cy="1816915"/>
          </a:xfrm>
          <a:prstGeom prst="straightConnector1">
            <a:avLst/>
          </a:prstGeom>
          <a:ln w="44450">
            <a:solidFill>
              <a:srgbClr val="99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55433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113"/>
    </mc:Choice>
    <mc:Fallback>
      <p:transition spd="slow" advTm="8113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7380288" y="1030288"/>
            <a:ext cx="754062" cy="292629"/>
          </a:xfrm>
          <a:prstGeom prst="roundRect">
            <a:avLst>
              <a:gd name="adj" fmla="val 29687"/>
            </a:avLst>
          </a:prstGeom>
          <a:noFill/>
          <a:ln w="47625">
            <a:solidFill>
              <a:srgbClr val="99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096000" y="1865666"/>
            <a:ext cx="2194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...then click here.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7497497" y="1426416"/>
            <a:ext cx="190500" cy="457200"/>
          </a:xfrm>
          <a:prstGeom prst="straightConnector1">
            <a:avLst/>
          </a:prstGeom>
          <a:ln w="44450">
            <a:solidFill>
              <a:srgbClr val="99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05325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20"/>
    </mc:Choice>
    <mc:Fallback>
      <p:transition spd="slow" advTm="2920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23478" y="3036713"/>
            <a:ext cx="34897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Drag to apply “standing” to the neighboring bursts as well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4232605" y="277632"/>
            <a:ext cx="1236861" cy="501302"/>
          </a:xfrm>
          <a:prstGeom prst="roundRect">
            <a:avLst>
              <a:gd name="adj" fmla="val 8611"/>
            </a:avLst>
          </a:prstGeom>
          <a:noFill/>
          <a:ln w="47625">
            <a:solidFill>
              <a:srgbClr val="99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3361267" y="897468"/>
            <a:ext cx="871339" cy="1930399"/>
          </a:xfrm>
          <a:prstGeom prst="straightConnector1">
            <a:avLst/>
          </a:prstGeom>
          <a:ln w="44450">
            <a:solidFill>
              <a:srgbClr val="99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20794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209"/>
    </mc:Choice>
    <mc:Fallback>
      <p:transition spd="slow" advTm="13209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23478" y="3036713"/>
            <a:ext cx="34897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Drag to apply “standing” to the neighboring bursts as well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4232605" y="277632"/>
            <a:ext cx="1236861" cy="501302"/>
          </a:xfrm>
          <a:prstGeom prst="roundRect">
            <a:avLst>
              <a:gd name="adj" fmla="val 8611"/>
            </a:avLst>
          </a:prstGeom>
          <a:noFill/>
          <a:ln w="47625">
            <a:solidFill>
              <a:srgbClr val="99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3361267" y="897468"/>
            <a:ext cx="871339" cy="1930399"/>
          </a:xfrm>
          <a:prstGeom prst="straightConnector1">
            <a:avLst/>
          </a:prstGeom>
          <a:ln w="44450">
            <a:solidFill>
              <a:srgbClr val="99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69097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802"/>
    </mc:Choice>
    <mc:Fallback>
      <p:transition spd="slow" advTm="11802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23477" y="3036713"/>
            <a:ext cx="41162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Note that when the bird was “standing” here, the tide must have been out.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9431139" y="3928617"/>
            <a:ext cx="1719461" cy="1058250"/>
          </a:xfrm>
          <a:prstGeom prst="roundRect">
            <a:avLst>
              <a:gd name="adj" fmla="val 8611"/>
            </a:avLst>
          </a:prstGeom>
          <a:noFill/>
          <a:ln w="47625">
            <a:solidFill>
              <a:srgbClr val="99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4639732" y="3242733"/>
            <a:ext cx="4504268" cy="922867"/>
          </a:xfrm>
          <a:prstGeom prst="straightConnector1">
            <a:avLst/>
          </a:prstGeom>
          <a:ln w="44450">
            <a:solidFill>
              <a:srgbClr val="99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62575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841"/>
    </mc:Choice>
    <mc:Fallback>
      <p:transition spd="slow" advTm="9841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23477" y="3036713"/>
            <a:ext cx="67747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For the next 45 minutes or so, the bird is going at a speed of about 10 m/s, spending quite some energy in the process.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5595739" y="4572083"/>
            <a:ext cx="2007328" cy="905850"/>
          </a:xfrm>
          <a:prstGeom prst="roundRect">
            <a:avLst>
              <a:gd name="adj" fmla="val 8611"/>
            </a:avLst>
          </a:prstGeom>
          <a:noFill/>
          <a:ln w="47625">
            <a:solidFill>
              <a:srgbClr val="99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3285067" y="3683044"/>
            <a:ext cx="2133600" cy="1185289"/>
          </a:xfrm>
          <a:prstGeom prst="straightConnector1">
            <a:avLst/>
          </a:prstGeom>
          <a:ln w="44450">
            <a:solidFill>
              <a:srgbClr val="99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38368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746"/>
    </mc:Choice>
    <mc:Fallback>
      <p:transition spd="slow" advTm="17746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23477" y="3036713"/>
            <a:ext cx="51830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The behavior is the same as the “flapping” behavior, so we annotate it accordingly.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3411338" y="5542789"/>
            <a:ext cx="1050595" cy="1205145"/>
          </a:xfrm>
          <a:prstGeom prst="roundRect">
            <a:avLst>
              <a:gd name="adj" fmla="val 8611"/>
            </a:avLst>
          </a:prstGeom>
          <a:noFill/>
          <a:ln w="47625">
            <a:solidFill>
              <a:srgbClr val="99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3234267" y="3683044"/>
            <a:ext cx="448733" cy="1816915"/>
          </a:xfrm>
          <a:prstGeom prst="straightConnector1">
            <a:avLst/>
          </a:prstGeom>
          <a:ln w="44450">
            <a:solidFill>
              <a:srgbClr val="99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28524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729"/>
    </mc:Choice>
    <mc:Fallback>
      <p:transition spd="slow" advTm="9729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8816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521"/>
    </mc:Choice>
    <mc:Fallback>
      <p:transition spd="slow" advTm="7521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6745" y="1630660"/>
            <a:ext cx="46411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This is what it looks like when we zoom out. The bird has covered quite some ground while flapping. 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8813071" y="3391350"/>
            <a:ext cx="2168196" cy="1240976"/>
          </a:xfrm>
          <a:prstGeom prst="roundRect">
            <a:avLst>
              <a:gd name="adj" fmla="val 8611"/>
            </a:avLst>
          </a:prstGeom>
          <a:noFill/>
          <a:ln w="47625">
            <a:solidFill>
              <a:srgbClr val="99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5384800" y="2184400"/>
            <a:ext cx="3428271" cy="1206950"/>
          </a:xfrm>
          <a:prstGeom prst="straightConnector1">
            <a:avLst/>
          </a:prstGeom>
          <a:ln w="44450">
            <a:solidFill>
              <a:srgbClr val="99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0413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343"/>
    </mc:Choice>
    <mc:Fallback>
      <p:transition spd="slow" advTm="9343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2687637" y="3185584"/>
            <a:ext cx="1055687" cy="292629"/>
          </a:xfrm>
          <a:prstGeom prst="roundRect">
            <a:avLst>
              <a:gd name="adj" fmla="val 29687"/>
            </a:avLst>
          </a:prstGeom>
          <a:noFill/>
          <a:ln w="47625">
            <a:solidFill>
              <a:srgbClr val="99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403350" y="4020962"/>
            <a:ext cx="30722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show the bird track on a map by clicking this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2804847" y="3581712"/>
            <a:ext cx="190500" cy="457200"/>
          </a:xfrm>
          <a:prstGeom prst="straightConnector1">
            <a:avLst/>
          </a:prstGeom>
          <a:ln w="44450">
            <a:solidFill>
              <a:srgbClr val="99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46908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160"/>
    </mc:Choice>
    <mc:Fallback>
      <p:transition spd="slow" advTm="5160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523999" y="3875441"/>
            <a:ext cx="3462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(press F11 to go Full screen)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39689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537"/>
    </mc:Choice>
    <mc:Fallback>
      <p:transition spd="slow" advTm="5537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11227594" y="2627679"/>
            <a:ext cx="371475" cy="292629"/>
          </a:xfrm>
          <a:prstGeom prst="roundRect">
            <a:avLst>
              <a:gd name="adj" fmla="val 29687"/>
            </a:avLst>
          </a:prstGeom>
          <a:noFill/>
          <a:ln w="47625">
            <a:solidFill>
              <a:srgbClr val="99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8869362" y="1632506"/>
            <a:ext cx="219445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select 2D view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10851357" y="1861106"/>
            <a:ext cx="376237" cy="682069"/>
          </a:xfrm>
          <a:prstGeom prst="straightConnector1">
            <a:avLst/>
          </a:prstGeom>
          <a:ln w="44450">
            <a:solidFill>
              <a:srgbClr val="99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6695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384"/>
    </mc:Choice>
    <mc:Fallback>
      <p:transition spd="slow" advTm="4384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1216932" y="-41772"/>
            <a:ext cx="495187" cy="292629"/>
          </a:xfrm>
          <a:prstGeom prst="roundRect">
            <a:avLst>
              <a:gd name="adj" fmla="val 29687"/>
            </a:avLst>
          </a:prstGeom>
          <a:noFill/>
          <a:ln w="47625">
            <a:solidFill>
              <a:srgbClr val="99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866219" y="1265296"/>
            <a:ext cx="2194454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enable Timeline widget from this menu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H="1" flipV="1">
            <a:off x="1712120" y="345576"/>
            <a:ext cx="631030" cy="827645"/>
          </a:xfrm>
          <a:prstGeom prst="straightConnector1">
            <a:avLst/>
          </a:prstGeom>
          <a:ln w="44450">
            <a:solidFill>
              <a:srgbClr val="99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37178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864"/>
    </mc:Choice>
    <mc:Fallback>
      <p:transition spd="slow" advTm="5864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156</TotalTime>
  <Words>609</Words>
  <Application>Microsoft Office PowerPoint</Application>
  <PresentationFormat>Widescreen</PresentationFormat>
  <Paragraphs>64</Paragraphs>
  <Slides>56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jurriaans</dc:creator>
  <cp:lastModifiedBy>Jurriaan H. Spaaks</cp:lastModifiedBy>
  <cp:revision>26</cp:revision>
  <dcterms:created xsi:type="dcterms:W3CDTF">2016-04-19T12:12:02Z</dcterms:created>
  <dcterms:modified xsi:type="dcterms:W3CDTF">2016-04-19T15:11:33Z</dcterms:modified>
</cp:coreProperties>
</file>